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12192000"/>
  <p:notesSz cx="6858000" cy="9144000"/>
  <p:embeddedFontLst>
    <p:embeddedFont>
      <p:font typeface="Century Gothic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0" roundtripDataSignature="AMtx7mhjGckFQXAntjxkHwcLQCpVh6Kr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CenturyGothic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enturyGothic-italic.fntdata"/><Relationship Id="rId47" Type="http://schemas.openxmlformats.org/officeDocument/2006/relationships/font" Target="fonts/CenturyGothic-bold.fntdata"/><Relationship Id="rId49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5eb651cb0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5eb651cb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05eb651cb0_1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b651cb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5eb651cb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05eb651cb0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5eb651cb0_3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5eb651cb0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05eb651cb0_3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5eb651cb0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5eb651cb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05eb651cb0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63571ae65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63571ae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063571ae65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5eb651cb0_3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5eb651cb0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05eb651cb0_3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5eb651cb0_3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5eb651cb0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05eb651cb0_3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5eb651cb0_3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5eb651cb0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05eb651cb0_3_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eb651cb0_3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eb651cb0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05eb651cb0_3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5eb651cb0_3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5eb651cb0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05eb651cb0_3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5eb651cb0_3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5eb651cb0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05eb651cb0_3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5eb651cb0_3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5eb651cb0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05eb651cb0_3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5eb651cb0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5eb651c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05eb651cb0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5eb651cb0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5eb651cb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05eb651cb0_1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Google Shape;28;p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5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0" name="Google Shape;30;p54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4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54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11" type="ftr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6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6" name="Google Shape;126;p6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5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5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4" name="Google Shape;134;p6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5" name="Google Shape;135;p65"/>
          <p:cNvSpPr txBox="1"/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5"/>
          <p:cNvSpPr/>
          <p:nvPr>
            <p:ph idx="2" type="pic"/>
          </p:nvPr>
        </p:nvSpPr>
        <p:spPr>
          <a:xfrm>
            <a:off x="1154954" y="685800"/>
            <a:ext cx="8825659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7" name="Google Shape;137;p65"/>
          <p:cNvSpPr txBox="1"/>
          <p:nvPr>
            <p:ph idx="1" type="body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8" name="Google Shape;138;p6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6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4" name="Google Shape;144;p6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6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6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2" name="Google Shape;152;p6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3" name="Google Shape;153;p66"/>
          <p:cNvSpPr txBox="1"/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66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5" name="Google Shape;155;p6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6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6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1" name="Google Shape;161;p6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7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7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9" name="Google Shape;169;p6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0" name="Google Shape;170;p67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1" name="Google Shape;171;p67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2" name="Google Shape;172;p67"/>
          <p:cNvSpPr txBox="1"/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67"/>
          <p:cNvSpPr txBox="1"/>
          <p:nvPr>
            <p:ph idx="1" type="body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4" name="Google Shape;174;p67"/>
          <p:cNvSpPr txBox="1"/>
          <p:nvPr>
            <p:ph idx="2" type="body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5" name="Google Shape;175;p67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6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6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6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1" name="Google Shape;181;p6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8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8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9" name="Google Shape;189;p6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0" name="Google Shape;190;p68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68"/>
          <p:cNvSpPr txBox="1"/>
          <p:nvPr>
            <p:ph idx="1" type="body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2" name="Google Shape;192;p6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6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6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9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69"/>
          <p:cNvSpPr txBox="1"/>
          <p:nvPr>
            <p:ph idx="1" type="body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69"/>
          <p:cNvSpPr txBox="1"/>
          <p:nvPr>
            <p:ph idx="2" type="body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0" name="Google Shape;200;p69"/>
          <p:cNvSpPr txBox="1"/>
          <p:nvPr>
            <p:ph idx="3" type="body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1" name="Google Shape;201;p69"/>
          <p:cNvSpPr txBox="1"/>
          <p:nvPr>
            <p:ph idx="4" type="body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2" name="Google Shape;202;p69"/>
          <p:cNvSpPr txBox="1"/>
          <p:nvPr>
            <p:ph idx="5" type="body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3" name="Google Shape;203;p69"/>
          <p:cNvSpPr txBox="1"/>
          <p:nvPr>
            <p:ph idx="6" type="body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4" name="Google Shape;204;p69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69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6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6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6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0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70"/>
          <p:cNvSpPr txBox="1"/>
          <p:nvPr>
            <p:ph idx="1" type="body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2" name="Google Shape;212;p70"/>
          <p:cNvSpPr/>
          <p:nvPr>
            <p:ph idx="2" type="pic"/>
          </p:nvPr>
        </p:nvSpPr>
        <p:spPr>
          <a:xfrm>
            <a:off x="1334553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3" name="Google Shape;213;p70"/>
          <p:cNvSpPr txBox="1"/>
          <p:nvPr>
            <p:ph idx="3" type="body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4" name="Google Shape;214;p70"/>
          <p:cNvSpPr txBox="1"/>
          <p:nvPr>
            <p:ph idx="4" type="body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5" name="Google Shape;215;p70"/>
          <p:cNvSpPr/>
          <p:nvPr>
            <p:ph idx="5" type="pic"/>
          </p:nvPr>
        </p:nvSpPr>
        <p:spPr>
          <a:xfrm>
            <a:off x="4748462" y="2603500"/>
            <a:ext cx="2691243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6" name="Google Shape;216;p70"/>
          <p:cNvSpPr txBox="1"/>
          <p:nvPr>
            <p:ph idx="6" type="body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7" name="Google Shape;217;p70"/>
          <p:cNvSpPr txBox="1"/>
          <p:nvPr>
            <p:ph idx="7" type="body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8" name="Google Shape;218;p70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9" name="Google Shape;219;p70"/>
          <p:cNvSpPr txBox="1"/>
          <p:nvPr>
            <p:ph idx="9" type="body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20" name="Google Shape;220;p70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70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7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70"/>
          <p:cNvSpPr txBox="1"/>
          <p:nvPr>
            <p:ph idx="11" type="ftr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7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1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71"/>
          <p:cNvSpPr txBox="1"/>
          <p:nvPr>
            <p:ph idx="1" type="body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8" name="Google Shape;228;p71"/>
          <p:cNvSpPr txBox="1"/>
          <p:nvPr>
            <p:ph idx="10" type="dt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7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7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7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3" name="Google Shape;233;p7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2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2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2" name="Google Shape;242;p7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3" name="Google Shape;243;p72"/>
          <p:cNvSpPr txBox="1"/>
          <p:nvPr>
            <p:ph type="title"/>
          </p:nvPr>
        </p:nvSpPr>
        <p:spPr>
          <a:xfrm rot="5400000">
            <a:off x="6915922" y="2947779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72"/>
          <p:cNvSpPr txBox="1"/>
          <p:nvPr>
            <p:ph idx="1" type="body"/>
          </p:nvPr>
        </p:nvSpPr>
        <p:spPr>
          <a:xfrm rot="5400000">
            <a:off x="1908671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5" name="Google Shape;245;p72"/>
          <p:cNvSpPr txBox="1"/>
          <p:nvPr>
            <p:ph idx="10" type="dt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7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7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7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6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9" name="Google Shape;39;p5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4" name="Google Shape;44;p5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8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8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2" name="Google Shape;52;p58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4" name="Google Shape;54;p58"/>
          <p:cNvSpPr txBox="1"/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8"/>
          <p:cNvSpPr txBox="1"/>
          <p:nvPr>
            <p:ph idx="1" type="body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5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9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3" name="Google Shape;63;p59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0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0" name="Google Shape;70;p60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1" name="Google Shape;71;p60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2" name="Google Shape;72;p60"/>
          <p:cNvSpPr txBox="1"/>
          <p:nvPr>
            <p:ph idx="4" type="body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6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8" name="Google Shape;88;p6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3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3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3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7" name="Google Shape;97;p6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8" name="Google Shape;98;p63"/>
          <p:cNvSpPr txBox="1"/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3"/>
          <p:cNvSpPr txBox="1"/>
          <p:nvPr>
            <p:ph idx="1" type="body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0" name="Google Shape;100;p63"/>
          <p:cNvSpPr txBox="1"/>
          <p:nvPr>
            <p:ph idx="2" type="body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1" name="Google Shape;101;p6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6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7" name="Google Shape;107;p6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4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4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4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6" name="Google Shape;116;p6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7" name="Google Shape;117;p64"/>
          <p:cNvSpPr txBox="1"/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64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9" name="Google Shape;119;p64"/>
          <p:cNvSpPr txBox="1"/>
          <p:nvPr>
            <p:ph idx="1" type="body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6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Google Shape;11;p5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5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5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5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5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5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53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53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" name="Google Shape;19;p5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" name="Google Shape;20;p5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53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5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" name="Google Shape;23;p5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Google Shape;24;p5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umesh-gattem/IPL-D-VIZ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kaggle.com/rajsengo/indian-premier-league-ipl-all-seasons?select=all_seaso" TargetMode="External"/><Relationship Id="rId4" Type="http://schemas.openxmlformats.org/officeDocument/2006/relationships/hyperlink" Target="https://machinelearningknowledge.ai/ipl-data-analysis-and-visualization-project-using-python/" TargetMode="External"/><Relationship Id="rId5" Type="http://schemas.openxmlformats.org/officeDocument/2006/relationships/hyperlink" Target="https://techtrunk.in/ipl-data-analysis/" TargetMode="External"/><Relationship Id="rId6" Type="http://schemas.openxmlformats.org/officeDocument/2006/relationships/hyperlink" Target="https://www.kaggle.com/rishpande/indian-premier-league-ipl-data-visualization" TargetMode="External"/><Relationship Id="rId7" Type="http://schemas.openxmlformats.org/officeDocument/2006/relationships/hyperlink" Target="https://www.sciencedirect.com/science/article/pii/S1877050917327023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livecodestream.dev/post/how-to-plot-your-data-on-maps-using-python-and-folium/" TargetMode="External"/><Relationship Id="rId4" Type="http://schemas.openxmlformats.org/officeDocument/2006/relationships/hyperlink" Target="https://livecodestream.dev/post/how-to-plot-your-data-on-maps-using-python-and-folium/" TargetMode="External"/><Relationship Id="rId5" Type="http://schemas.openxmlformats.org/officeDocument/2006/relationships/hyperlink" Target="https://livecodestream.dev/post/how-to-plot-your-data-on-maps-using-python-and-folium/" TargetMode="External"/><Relationship Id="rId6" Type="http://schemas.openxmlformats.org/officeDocument/2006/relationships/hyperlink" Target="https://plotly.com/python/sunburst-charts/" TargetMode="External"/><Relationship Id="rId7" Type="http://schemas.openxmlformats.org/officeDocument/2006/relationships/hyperlink" Target="https://github.com/holtzy/The-Python-Graph-Gallery/blob/master/src/notebooks/circular-packing-1-level-hierarchy.ipyn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5eb651cb0_1_36"/>
          <p:cNvSpPr txBox="1"/>
          <p:nvPr>
            <p:ph type="ctrTitle"/>
          </p:nvPr>
        </p:nvSpPr>
        <p:spPr>
          <a:xfrm>
            <a:off x="805425" y="225675"/>
            <a:ext cx="6869700" cy="481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/>
              <a:t>Indian Premier League (IPL)</a:t>
            </a:r>
            <a:endParaRPr b="1" sz="7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/>
              <a:t>Data Visualizations</a:t>
            </a:r>
            <a:endParaRPr b="1" sz="7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(12/6/2021)</a:t>
            </a:r>
            <a:endParaRPr b="1" sz="2700"/>
          </a:p>
        </p:txBody>
      </p:sp>
      <p:sp>
        <p:nvSpPr>
          <p:cNvPr id="255" name="Google Shape;255;g105eb651cb0_1_36"/>
          <p:cNvSpPr txBox="1"/>
          <p:nvPr>
            <p:ph idx="1" type="subTitle"/>
          </p:nvPr>
        </p:nvSpPr>
        <p:spPr>
          <a:xfrm>
            <a:off x="7746225" y="4702300"/>
            <a:ext cx="3897000" cy="15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b="1" lang="en-US" sz="2029">
                <a:solidFill>
                  <a:schemeClr val="lt1"/>
                </a:solidFill>
              </a:rPr>
              <a:t>Presented by - </a:t>
            </a:r>
            <a:endParaRPr b="1" sz="2029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US" sz="2029">
                <a:solidFill>
                  <a:schemeClr val="lt1"/>
                </a:solidFill>
              </a:rPr>
              <a:t>  </a:t>
            </a:r>
            <a:r>
              <a:rPr b="1" lang="en-US" sz="2029">
                <a:solidFill>
                  <a:schemeClr val="lt1"/>
                </a:solidFill>
              </a:rPr>
              <a:t>Umesh Kumar Gattem</a:t>
            </a:r>
            <a:endParaRPr b="1" sz="2029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b="1" lang="en-US" sz="2029">
                <a:solidFill>
                  <a:schemeClr val="lt1"/>
                </a:solidFill>
              </a:rPr>
              <a:t>       Muhammad Murtaza Mir</a:t>
            </a:r>
            <a:endParaRPr b="1" sz="2029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b="1" lang="en-US" sz="2029">
                <a:solidFill>
                  <a:schemeClr val="lt1"/>
                </a:solidFill>
              </a:rPr>
              <a:t>        Raunav Sharma</a:t>
            </a:r>
            <a:endParaRPr b="1" sz="2029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>
              <a:solidFill>
                <a:schemeClr val="lt1"/>
              </a:solidFill>
            </a:endParaRPr>
          </a:p>
        </p:txBody>
      </p:sp>
      <p:pic>
        <p:nvPicPr>
          <p:cNvPr id="256" name="Google Shape;256;g105eb651cb0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350" y="1103300"/>
            <a:ext cx="3896850" cy="33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Team Position Across Seasons Using a Bump 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317" name="Google Shape;317;p17"/>
          <p:cNvSpPr txBox="1"/>
          <p:nvPr>
            <p:ph idx="1" type="body"/>
          </p:nvPr>
        </p:nvSpPr>
        <p:spPr>
          <a:xfrm>
            <a:off x="7234125" y="2256750"/>
            <a:ext cx="4538700" cy="4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1459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1" lang="en-US" sz="2000"/>
              <a:t>Benefits: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All the ranks can be visualized using one chart  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Drawbacks: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We might miss the visualizations due to some intersections of lines.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Lines are zig-zag and difficult to understand.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Light colors.</a:t>
            </a:r>
            <a:endParaRPr/>
          </a:p>
        </p:txBody>
      </p:sp>
      <p:pic>
        <p:nvPicPr>
          <p:cNvPr id="318" name="Google Shape;3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0" y="2140975"/>
            <a:ext cx="6306350" cy="47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Team Position Across Seasons Using Heat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75" y="2209250"/>
            <a:ext cx="5992925" cy="46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9"/>
          <p:cNvSpPr txBox="1"/>
          <p:nvPr>
            <p:ph idx="1" type="body"/>
          </p:nvPr>
        </p:nvSpPr>
        <p:spPr>
          <a:xfrm>
            <a:off x="7196500" y="2394650"/>
            <a:ext cx="4538700" cy="4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-US" sz="2000"/>
              <a:t>Benefits: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All the ranks can be visualized using one chart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Visualize the colors easily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No intersections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Let’s Visualize the Teams With More Wins Using World Cloud</a:t>
            </a:r>
            <a:endParaRPr/>
          </a:p>
        </p:txBody>
      </p:sp>
      <p:sp>
        <p:nvSpPr>
          <p:cNvPr id="331" name="Google Shape;331;p20"/>
          <p:cNvSpPr txBox="1"/>
          <p:nvPr>
            <p:ph idx="1" type="body"/>
          </p:nvPr>
        </p:nvSpPr>
        <p:spPr>
          <a:xfrm>
            <a:off x="7585175" y="2407200"/>
            <a:ext cx="4011900" cy="4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Benefits: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Easy to visualise the text size since we have less of the variables.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Since we have less attributes in this scenario (max 12  teams), this plot is easy to visualize.</a:t>
            </a:r>
            <a:endParaRPr/>
          </a:p>
        </p:txBody>
      </p:sp>
      <p:pic>
        <p:nvPicPr>
          <p:cNvPr id="332" name="Google Shape;3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75" y="2265575"/>
            <a:ext cx="6822724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Number of Wins by Each Team in Each Season Using a Sunburst Chart</a:t>
            </a:r>
            <a:endParaRPr/>
          </a:p>
        </p:txBody>
      </p:sp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0" y="2093340"/>
            <a:ext cx="7397099" cy="465181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2"/>
          <p:cNvSpPr txBox="1"/>
          <p:nvPr>
            <p:ph idx="1" type="body"/>
          </p:nvPr>
        </p:nvSpPr>
        <p:spPr>
          <a:xfrm>
            <a:off x="7898600" y="2231675"/>
            <a:ext cx="4099800" cy="4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-US" sz="2000">
                <a:solidFill>
                  <a:schemeClr val="dk1"/>
                </a:solidFill>
              </a:rPr>
              <a:t>Drawbacks</a:t>
            </a:r>
            <a:endParaRPr b="1" sz="2000">
              <a:solidFill>
                <a:schemeClr val="dk1"/>
              </a:solidFill>
            </a:endParaRPr>
          </a:p>
          <a:p>
            <a:pPr indent="-251459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Too much information in one chart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Hard to go through each variable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Benefits: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Label will help us understand the data when we hover over that.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/>
          <p:nvPr>
            <p:ph type="title"/>
          </p:nvPr>
        </p:nvSpPr>
        <p:spPr>
          <a:xfrm>
            <a:off x="1154950" y="677025"/>
            <a:ext cx="87615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Better Solution </a:t>
            </a:r>
            <a:endParaRPr/>
          </a:p>
        </p:txBody>
      </p:sp>
      <p:sp>
        <p:nvSpPr>
          <p:cNvPr id="345" name="Google Shape;345;p24"/>
          <p:cNvSpPr txBox="1"/>
          <p:nvPr>
            <p:ph idx="1" type="body"/>
          </p:nvPr>
        </p:nvSpPr>
        <p:spPr>
          <a:xfrm>
            <a:off x="8538050" y="2603500"/>
            <a:ext cx="34353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-US"/>
              <a:t>Drawbacks</a:t>
            </a:r>
            <a:r>
              <a:rPr lang="en-US"/>
              <a:t>:</a:t>
            </a:r>
            <a:endParaRPr/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Color is not constant.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Positions are not constant across the plots so it is </a:t>
            </a:r>
            <a:r>
              <a:rPr lang="en-US"/>
              <a:t>difficult</a:t>
            </a:r>
            <a:r>
              <a:rPr lang="en-US"/>
              <a:t> to visualize each.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No information of number of </a:t>
            </a:r>
            <a:r>
              <a:rPr lang="en-US"/>
              <a:t>matches</a:t>
            </a:r>
            <a:r>
              <a:rPr lang="en-US"/>
              <a:t> lost by each team.</a:t>
            </a:r>
            <a:endParaRPr/>
          </a:p>
        </p:txBody>
      </p:sp>
      <p:pic>
        <p:nvPicPr>
          <p:cNvPr id="346" name="Google Shape;3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25" y="2350750"/>
            <a:ext cx="7835925" cy="43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type="title"/>
          </p:nvPr>
        </p:nvSpPr>
        <p:spPr>
          <a:xfrm>
            <a:off x="902700" y="601796"/>
            <a:ext cx="90138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Better Solution</a:t>
            </a:r>
            <a:endParaRPr/>
          </a:p>
        </p:txBody>
      </p:sp>
      <p:sp>
        <p:nvSpPr>
          <p:cNvPr id="352" name="Google Shape;352;p25"/>
          <p:cNvSpPr txBox="1"/>
          <p:nvPr>
            <p:ph idx="1" type="body"/>
          </p:nvPr>
        </p:nvSpPr>
        <p:spPr>
          <a:xfrm>
            <a:off x="7346950" y="2294350"/>
            <a:ext cx="4425900" cy="3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-US">
                <a:solidFill>
                  <a:schemeClr val="dk1"/>
                </a:solidFill>
              </a:rPr>
              <a:t>Benefits : </a:t>
            </a:r>
            <a:endParaRPr b="1">
              <a:solidFill>
                <a:schemeClr val="dk1"/>
              </a:solidFill>
            </a:endParaRPr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</a:rPr>
              <a:t>Team positions and their colors are constant across the plots.</a:t>
            </a:r>
            <a:endParaRPr>
              <a:solidFill>
                <a:schemeClr val="dk1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</a:rPr>
              <a:t>Number of wins and Number of losses both included in the plot.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3" name="Google Shape;3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25" y="2041850"/>
            <a:ext cx="6493226" cy="464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type="title"/>
          </p:nvPr>
        </p:nvSpPr>
        <p:spPr>
          <a:xfrm>
            <a:off x="890150" y="752250"/>
            <a:ext cx="9026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Highest Number of Runs in Each Season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359" name="Google Shape;359;p33"/>
          <p:cNvSpPr txBox="1"/>
          <p:nvPr>
            <p:ph idx="1" type="body"/>
          </p:nvPr>
        </p:nvSpPr>
        <p:spPr>
          <a:xfrm>
            <a:off x="7522475" y="2244200"/>
            <a:ext cx="4300500" cy="4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Insights: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3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In most of the seasons, the top scorer scored in the range of 500 to 700 runs.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-313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V Kohli for the first time, scored almost 1000 runs in a single season of 2016.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-313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SK Raina has been the most consistent batsman getting featured regularly in the top 10 with a count of 9 out of 13 seasons. However, he has never been the top scorer in any season.</a:t>
            </a:r>
            <a:endParaRPr/>
          </a:p>
        </p:txBody>
      </p:sp>
      <p:pic>
        <p:nvPicPr>
          <p:cNvPr id="360" name="Google Shape;3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25" y="1398874"/>
            <a:ext cx="6394100" cy="27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25" y="4187525"/>
            <a:ext cx="6394099" cy="25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 txBox="1"/>
          <p:nvPr>
            <p:ph type="title"/>
          </p:nvPr>
        </p:nvSpPr>
        <p:spPr>
          <a:xfrm>
            <a:off x="990450" y="777323"/>
            <a:ext cx="89259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Total Runs Scored by the Top 10 Batsmen in All Seasons</a:t>
            </a:r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81" y="2271825"/>
            <a:ext cx="5632824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5"/>
          <p:cNvSpPr txBox="1"/>
          <p:nvPr/>
        </p:nvSpPr>
        <p:spPr>
          <a:xfrm flipH="1">
            <a:off x="7246575" y="2507500"/>
            <a:ext cx="45888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 Kohli has the most runs across all 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seasons followed by Raina and Warner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►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see that there are 3 Foreign players featuring in the top 10 runs scorers.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type="title"/>
          </p:nvPr>
        </p:nvSpPr>
        <p:spPr>
          <a:xfrm>
            <a:off x="1090700" y="664472"/>
            <a:ext cx="8825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Highest Total Runs Scored by a Batsman at a Particular Venue</a:t>
            </a:r>
            <a:endParaRPr/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5" y="2382125"/>
            <a:ext cx="6206076" cy="42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6"/>
          <p:cNvSpPr txBox="1"/>
          <p:nvPr/>
        </p:nvSpPr>
        <p:spPr>
          <a:xfrm flipH="1">
            <a:off x="7096200" y="2382125"/>
            <a:ext cx="48771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Insights:</a:t>
            </a:r>
            <a:endParaRPr b="1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Players featuring most in their home ground will have an advantage of scoring more runs in that venue.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►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see that almost all the players with more runs in a particular venue belong to the home team.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915225" y="639399"/>
            <a:ext cx="9001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Orange Cap Holders of all Seasons</a:t>
            </a:r>
            <a:endParaRPr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25" y="2371725"/>
            <a:ext cx="6581599" cy="427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7"/>
          <p:cNvSpPr txBox="1"/>
          <p:nvPr>
            <p:ph idx="1" type="body"/>
          </p:nvPr>
        </p:nvSpPr>
        <p:spPr>
          <a:xfrm>
            <a:off x="7835925" y="2600325"/>
            <a:ext cx="4062300" cy="3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Batsman s</a:t>
            </a:r>
            <a:r>
              <a:rPr lang="en-US">
                <a:solidFill>
                  <a:schemeClr val="dk1"/>
                </a:solidFill>
              </a:rPr>
              <a:t>coring the highest number of runs in a season is awarded the title of “Orange Cap”.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</a:rPr>
              <a:t>Batsmen usually score in the range of 500 to 700.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</a:rPr>
              <a:t>V Kohli scored the highest runs in a single season.</a:t>
            </a:r>
            <a:endParaRPr>
              <a:solidFill>
                <a:schemeClr val="dk1"/>
              </a:solidFill>
            </a:endParaRPr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5eb651cb0_0_12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Introduction</a:t>
            </a:r>
            <a:endParaRPr sz="4000"/>
          </a:p>
        </p:txBody>
      </p:sp>
      <p:sp>
        <p:nvSpPr>
          <p:cNvPr id="263" name="Google Shape;263;g105eb651cb0_0_12"/>
          <p:cNvSpPr txBox="1"/>
          <p:nvPr>
            <p:ph idx="1" type="body"/>
          </p:nvPr>
        </p:nvSpPr>
        <p:spPr>
          <a:xfrm>
            <a:off x="839750" y="2337325"/>
            <a:ext cx="10623000" cy="380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2000">
                <a:solidFill>
                  <a:schemeClr val="dk1"/>
                </a:solidFill>
              </a:rPr>
              <a:t>IPL is one of the most vivid and entertaining sports leagues in the world.</a:t>
            </a:r>
            <a:endParaRPr sz="20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306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2000">
                <a:solidFill>
                  <a:schemeClr val="dk1"/>
                </a:solidFill>
              </a:rPr>
              <a:t>IPL was founded by the Board of Control for Cricket in India(BCCI) in 2007 </a:t>
            </a:r>
            <a:r>
              <a:rPr lang="en-US" sz="2000">
                <a:solidFill>
                  <a:schemeClr val="dk1"/>
                </a:solidFill>
              </a:rPr>
              <a:t>and has been played since 2008.</a:t>
            </a:r>
            <a:endParaRPr sz="20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306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2000">
                <a:solidFill>
                  <a:schemeClr val="dk1"/>
                </a:solidFill>
              </a:rPr>
              <a:t>IPL is one of the reasons why India is producing a lot of talented young players across the country.</a:t>
            </a:r>
            <a:endParaRPr sz="20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877625" y="614324"/>
            <a:ext cx="90387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Highest Total Boundaries</a:t>
            </a:r>
            <a:endParaRPr/>
          </a:p>
        </p:txBody>
      </p:sp>
      <p:sp>
        <p:nvSpPr>
          <p:cNvPr id="388" name="Google Shape;388;p39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75" y="1781700"/>
            <a:ext cx="7221775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9"/>
          <p:cNvSpPr txBox="1"/>
          <p:nvPr/>
        </p:nvSpPr>
        <p:spPr>
          <a:xfrm flipH="1">
            <a:off x="7858125" y="2603500"/>
            <a:ext cx="4588800" cy="2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 Dhawan scored the highest number of fours.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►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 Gayle has scored the highest number of sixes and total boundaries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841504" y="58501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Runs distribution of each team in each season</a:t>
            </a:r>
            <a:endParaRPr/>
          </a:p>
        </p:txBody>
      </p:sp>
      <p:pic>
        <p:nvPicPr>
          <p:cNvPr id="396" name="Google Shape;3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75" y="1412225"/>
            <a:ext cx="7535075" cy="52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1"/>
          <p:cNvSpPr txBox="1"/>
          <p:nvPr/>
        </p:nvSpPr>
        <p:spPr>
          <a:xfrm flipH="1">
            <a:off x="7929600" y="2560650"/>
            <a:ext cx="42624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Royal Challengers Bangalore is the only team to have scored more than 250 runs in a single innings.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►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other teams have managed to score more than 200 runs at least once.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5eb651cb0_3_139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Boundaries of each team using Sankey Diagram</a:t>
            </a:r>
            <a:endParaRPr/>
          </a:p>
        </p:txBody>
      </p:sp>
      <p:sp>
        <p:nvSpPr>
          <p:cNvPr id="404" name="Google Shape;404;g105eb651cb0_3_139"/>
          <p:cNvSpPr txBox="1"/>
          <p:nvPr>
            <p:ph idx="1" type="body"/>
          </p:nvPr>
        </p:nvSpPr>
        <p:spPr>
          <a:xfrm>
            <a:off x="7585175" y="2603500"/>
            <a:ext cx="42375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 Sankey diagrams visualizes the no of boundaries scored by each team 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MI have scored highest no of boundaries among all teams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GL, Kochi, RPS, PWI have scored less boundaries since they have played only limited seasons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Among the regular teams, RR have scores least no of boundaries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g105eb651cb0_3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00" y="2100275"/>
            <a:ext cx="6993976" cy="42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/>
          <p:nvPr>
            <p:ph type="title"/>
          </p:nvPr>
        </p:nvSpPr>
        <p:spPr>
          <a:xfrm>
            <a:off x="664475" y="601798"/>
            <a:ext cx="92520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Purple Cap Holders in each season</a:t>
            </a:r>
            <a:endParaRPr/>
          </a:p>
        </p:txBody>
      </p:sp>
      <p:pic>
        <p:nvPicPr>
          <p:cNvPr id="411" name="Google Shape;4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00" y="1917150"/>
            <a:ext cx="7749675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2"/>
          <p:cNvSpPr txBox="1"/>
          <p:nvPr>
            <p:ph idx="1" type="body"/>
          </p:nvPr>
        </p:nvSpPr>
        <p:spPr>
          <a:xfrm>
            <a:off x="8500400" y="2482425"/>
            <a:ext cx="32604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Bowlers picking the highest wickets in a single season are awarded the “Purple Cap title”.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DJ Bravo picked up the highest number of wickets in a single season.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type="title"/>
          </p:nvPr>
        </p:nvSpPr>
        <p:spPr>
          <a:xfrm>
            <a:off x="1154950" y="710678"/>
            <a:ext cx="87615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Purple Cap Holders Using Circlify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id="418" name="Google Shape;4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0" y="1911525"/>
            <a:ext cx="7848475" cy="46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4"/>
          <p:cNvSpPr txBox="1"/>
          <p:nvPr>
            <p:ph idx="1" type="body"/>
          </p:nvPr>
        </p:nvSpPr>
        <p:spPr>
          <a:xfrm>
            <a:off x="8500400" y="2281825"/>
            <a:ext cx="3260400" cy="4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-US" sz="2000"/>
              <a:t>Drawbacks:</a:t>
            </a:r>
            <a:endParaRPr b="1" sz="2000"/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Can’t visualize the area of circle as frequency which proves Steven’s Power Law.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Runs Scored by all teams in all seasons  </a:t>
            </a:r>
            <a:endParaRPr/>
          </a:p>
        </p:txBody>
      </p:sp>
      <p:sp>
        <p:nvSpPr>
          <p:cNvPr id="425" name="Google Shape;425;p27"/>
          <p:cNvSpPr txBox="1"/>
          <p:nvPr>
            <p:ph idx="1" type="body"/>
          </p:nvPr>
        </p:nvSpPr>
        <p:spPr>
          <a:xfrm>
            <a:off x="7835925" y="2331975"/>
            <a:ext cx="4062300" cy="4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-US">
                <a:solidFill>
                  <a:schemeClr val="dk1"/>
                </a:solidFill>
              </a:rPr>
              <a:t>Insights</a:t>
            </a:r>
            <a:r>
              <a:rPr lang="en-US"/>
              <a:t>:</a:t>
            </a:r>
            <a:endParaRPr/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On an average 150-160 bin range has the most frequency in all seasons which means that most teams are scoring in that range.</a:t>
            </a:r>
            <a:endParaRPr/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426" name="Google Shape;4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50" y="2106275"/>
            <a:ext cx="6995901" cy="23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50" y="4563650"/>
            <a:ext cx="6995901" cy="216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1090700" y="727173"/>
            <a:ext cx="88257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Highest Percentage of wins by a team</a:t>
            </a:r>
            <a:endParaRPr/>
          </a:p>
        </p:txBody>
      </p:sp>
      <p:sp>
        <p:nvSpPr>
          <p:cNvPr id="433" name="Google Shape;433;p26"/>
          <p:cNvSpPr txBox="1"/>
          <p:nvPr>
            <p:ph idx="1" type="body"/>
          </p:nvPr>
        </p:nvSpPr>
        <p:spPr>
          <a:xfrm>
            <a:off x="8074125" y="2344500"/>
            <a:ext cx="3861600" cy="3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-US">
                <a:solidFill>
                  <a:schemeClr val="dk1"/>
                </a:solidFill>
              </a:rPr>
              <a:t>Insights</a:t>
            </a:r>
            <a:r>
              <a:rPr lang="en-US"/>
              <a:t>:</a:t>
            </a:r>
            <a:endParaRPr/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CSK has the highest successful win rate on their home ground.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CSK and MI are good performing teams on any given </a:t>
            </a:r>
            <a:r>
              <a:rPr lang="en-US"/>
              <a:t>scenario</a:t>
            </a:r>
            <a:r>
              <a:rPr lang="en-US"/>
              <a:t>.</a:t>
            </a:r>
            <a:endParaRPr/>
          </a:p>
        </p:txBody>
      </p:sp>
      <p:pic>
        <p:nvPicPr>
          <p:cNvPr id="434" name="Google Shape;4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25" y="2294350"/>
            <a:ext cx="7058599" cy="43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/>
          <p:nvPr>
            <p:ph type="title"/>
          </p:nvPr>
        </p:nvSpPr>
        <p:spPr>
          <a:xfrm>
            <a:off x="814925" y="651949"/>
            <a:ext cx="91014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Top 10 highest wicket takers in each season</a:t>
            </a:r>
            <a:endParaRPr/>
          </a:p>
        </p:txBody>
      </p:sp>
      <p:sp>
        <p:nvSpPr>
          <p:cNvPr id="440" name="Google Shape;440;p43"/>
          <p:cNvSpPr txBox="1"/>
          <p:nvPr>
            <p:ph idx="1" type="body"/>
          </p:nvPr>
        </p:nvSpPr>
        <p:spPr>
          <a:xfrm>
            <a:off x="9440125" y="2262300"/>
            <a:ext cx="2499300" cy="4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We can see that in all the seasons, except 2010, the highest wicket taker was a fast bowler.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However, in 2010, the highest wicket takers were spinners.</a:t>
            </a:r>
            <a:endParaRPr/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75" y="2262300"/>
            <a:ext cx="8644174" cy="45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Highest Wicket takers at each venue</a:t>
            </a:r>
            <a:endParaRPr/>
          </a:p>
        </p:txBody>
      </p:sp>
      <p:pic>
        <p:nvPicPr>
          <p:cNvPr id="447" name="Google Shape;4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25" y="2254050"/>
            <a:ext cx="8042126" cy="41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6"/>
          <p:cNvSpPr txBox="1"/>
          <p:nvPr/>
        </p:nvSpPr>
        <p:spPr>
          <a:xfrm>
            <a:off x="8629650" y="2419725"/>
            <a:ext cx="33561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►"/>
            </a:pPr>
            <a:r>
              <a:rPr lang="en-US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Bowlers tend to take more wickets in their home ground.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Half centuries and Centuries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id="454" name="Google Shape;4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75" y="1827625"/>
            <a:ext cx="5730450" cy="48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125" y="1827625"/>
            <a:ext cx="5656075" cy="4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5eb651cb0_0_18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05eb651cb0_0_18"/>
          <p:cNvSpPr txBox="1"/>
          <p:nvPr>
            <p:ph idx="1" type="body"/>
          </p:nvPr>
        </p:nvSpPr>
        <p:spPr>
          <a:xfrm>
            <a:off x="685800" y="2281325"/>
            <a:ext cx="10694400" cy="371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3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7838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6150">
                <a:solidFill>
                  <a:schemeClr val="dk1"/>
                </a:solidFill>
              </a:rPr>
              <a:t>As part of this project we are trying to visualize the different statistics like</a:t>
            </a:r>
            <a:endParaRPr sz="6150">
              <a:solidFill>
                <a:schemeClr val="dk1"/>
              </a:solidFill>
            </a:endParaRPr>
          </a:p>
          <a:p>
            <a:pPr indent="-32123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-US" sz="6150">
                <a:solidFill>
                  <a:schemeClr val="dk1"/>
                </a:solidFill>
              </a:rPr>
              <a:t>Team statistics</a:t>
            </a:r>
            <a:endParaRPr sz="6150">
              <a:solidFill>
                <a:schemeClr val="dk1"/>
              </a:solidFill>
            </a:endParaRPr>
          </a:p>
          <a:p>
            <a:pPr indent="-32123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-US" sz="6150">
                <a:solidFill>
                  <a:schemeClr val="dk1"/>
                </a:solidFill>
              </a:rPr>
              <a:t>Player statistics</a:t>
            </a:r>
            <a:endParaRPr sz="6150">
              <a:solidFill>
                <a:schemeClr val="dk1"/>
              </a:solidFill>
            </a:endParaRPr>
          </a:p>
          <a:p>
            <a:pPr indent="-32123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-US" sz="6150">
                <a:solidFill>
                  <a:schemeClr val="dk1"/>
                </a:solidFill>
              </a:rPr>
              <a:t>Venue statistics</a:t>
            </a:r>
            <a:endParaRPr sz="6150">
              <a:solidFill>
                <a:schemeClr val="dk1"/>
              </a:solidFill>
            </a:endParaRPr>
          </a:p>
          <a:p>
            <a:pPr indent="-32123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-US" sz="6150">
                <a:solidFill>
                  <a:schemeClr val="dk1"/>
                </a:solidFill>
              </a:rPr>
              <a:t>Season statistics</a:t>
            </a:r>
            <a:endParaRPr sz="6150">
              <a:solidFill>
                <a:schemeClr val="dk1"/>
              </a:solidFill>
            </a:endParaRPr>
          </a:p>
          <a:p>
            <a:pPr indent="-37838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6150">
                <a:solidFill>
                  <a:schemeClr val="dk1"/>
                </a:solidFill>
              </a:rPr>
              <a:t>All these statistics being visualized are from seasons 2008-2020.</a:t>
            </a:r>
            <a:endParaRPr sz="6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Player of the Match</a:t>
            </a:r>
            <a:endParaRPr/>
          </a:p>
        </p:txBody>
      </p:sp>
      <p:sp>
        <p:nvSpPr>
          <p:cNvPr id="461" name="Google Shape;461;p48"/>
          <p:cNvSpPr txBox="1"/>
          <p:nvPr>
            <p:ph idx="1" type="body"/>
          </p:nvPr>
        </p:nvSpPr>
        <p:spPr>
          <a:xfrm>
            <a:off x="1154950" y="2603500"/>
            <a:ext cx="4537200" cy="3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</a:rPr>
              <a:t>Player of the match award will be awarded to a top performer of each match.</a:t>
            </a:r>
            <a:endParaRPr>
              <a:solidFill>
                <a:schemeClr val="dk1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</a:rPr>
              <a:t>It is very unlikely that only one player of the team is very consistent and can be the player of the match.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2" name="Google Shape;4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500" y="2508725"/>
            <a:ext cx="6356500" cy="43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Teams winning Toss</a:t>
            </a:r>
            <a:endParaRPr/>
          </a:p>
        </p:txBody>
      </p:sp>
      <p:pic>
        <p:nvPicPr>
          <p:cNvPr id="468" name="Google Shape;4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285" y="2603500"/>
            <a:ext cx="5926714" cy="32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75" y="2692637"/>
            <a:ext cx="5960475" cy="30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title"/>
          </p:nvPr>
        </p:nvSpPr>
        <p:spPr>
          <a:xfrm>
            <a:off x="852550" y="456097"/>
            <a:ext cx="90639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Successful</a:t>
            </a:r>
            <a:r>
              <a:rPr lang="en-US"/>
              <a:t> venues for defending and chasing</a:t>
            </a:r>
            <a:endParaRPr/>
          </a:p>
        </p:txBody>
      </p:sp>
      <p:sp>
        <p:nvSpPr>
          <p:cNvPr id="475" name="Google Shape;475;p52"/>
          <p:cNvSpPr txBox="1"/>
          <p:nvPr>
            <p:ph idx="1" type="body"/>
          </p:nvPr>
        </p:nvSpPr>
        <p:spPr>
          <a:xfrm>
            <a:off x="7848450" y="2419725"/>
            <a:ext cx="41124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We can see that most of the venues have the </a:t>
            </a:r>
            <a:r>
              <a:rPr lang="en-US"/>
              <a:t>successful</a:t>
            </a:r>
            <a:r>
              <a:rPr lang="en-US"/>
              <a:t> chase percent which clearly proves why most of the teams choose to bowl first.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We can also see that there are three venues with most </a:t>
            </a:r>
            <a:r>
              <a:rPr lang="en-US"/>
              <a:t>successful</a:t>
            </a:r>
            <a:r>
              <a:rPr lang="en-US"/>
              <a:t> defend percent and Chennai is one of them which proves why CSK chooses to bat first when they win the toss.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25" y="2281825"/>
            <a:ext cx="6920676" cy="42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63571ae65_1_0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Runs in Each Season</a:t>
            </a:r>
            <a:endParaRPr/>
          </a:p>
        </p:txBody>
      </p:sp>
      <p:sp>
        <p:nvSpPr>
          <p:cNvPr id="483" name="Google Shape;483;g1063571ae65_1_0"/>
          <p:cNvSpPr txBox="1"/>
          <p:nvPr>
            <p:ph idx="1" type="body"/>
          </p:nvPr>
        </p:nvSpPr>
        <p:spPr>
          <a:xfrm>
            <a:off x="9049250" y="2603500"/>
            <a:ext cx="2996700" cy="409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►"/>
            </a:pPr>
            <a:r>
              <a:rPr lang="en-US" sz="1500"/>
              <a:t>We see that the total runs peaked in 2012 and 2013, where more than 22000 runs were scored.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►"/>
            </a:pPr>
            <a:r>
              <a:rPr lang="en-US" sz="1500"/>
              <a:t>from 2014 onwards, it dropped to 19000 runs and has been somewhat stable till then.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84" name="Google Shape;484;g1063571ae6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150" y="2357050"/>
            <a:ext cx="7604201" cy="43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5eb651cb0_3_121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Beeswarm plot for Team and their total runs for all seasons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g105eb651cb0_3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75" y="2168975"/>
            <a:ext cx="5997401" cy="448842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105eb651cb0_3_121"/>
          <p:cNvSpPr txBox="1"/>
          <p:nvPr/>
        </p:nvSpPr>
        <p:spPr>
          <a:xfrm flipH="1">
            <a:off x="6447850" y="2457350"/>
            <a:ext cx="5475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Beeswarm plot shows the distribution of runs for each team across all seasons.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►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see that 150-200 runs has the highest frequency range with respect to the total runs of a team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5eb651cb0_3_57"/>
          <p:cNvSpPr txBox="1"/>
          <p:nvPr>
            <p:ph type="title"/>
          </p:nvPr>
        </p:nvSpPr>
        <p:spPr>
          <a:xfrm>
            <a:off x="839300" y="551652"/>
            <a:ext cx="9077100" cy="71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Season Overview</a:t>
            </a:r>
            <a:endParaRPr/>
          </a:p>
        </p:txBody>
      </p:sp>
      <p:pic>
        <p:nvPicPr>
          <p:cNvPr id="499" name="Google Shape;499;g105eb651cb0_3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0" y="1426075"/>
            <a:ext cx="11271200" cy="5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5eb651cb0_3_65"/>
          <p:cNvSpPr txBox="1"/>
          <p:nvPr>
            <p:ph type="title"/>
          </p:nvPr>
        </p:nvSpPr>
        <p:spPr>
          <a:xfrm>
            <a:off x="839300" y="551652"/>
            <a:ext cx="9077100" cy="71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Season Stats</a:t>
            </a:r>
            <a:endParaRPr/>
          </a:p>
        </p:txBody>
      </p:sp>
      <p:pic>
        <p:nvPicPr>
          <p:cNvPr id="506" name="Google Shape;506;g105eb651cb0_3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0" y="1426075"/>
            <a:ext cx="11208526" cy="5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5eb651cb0_3_71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Libraries &amp; Links </a:t>
            </a:r>
            <a:endParaRPr/>
          </a:p>
        </p:txBody>
      </p:sp>
      <p:sp>
        <p:nvSpPr>
          <p:cNvPr id="513" name="Google Shape;513;g105eb651cb0_3_71"/>
          <p:cNvSpPr txBox="1"/>
          <p:nvPr>
            <p:ph idx="1" type="body"/>
          </p:nvPr>
        </p:nvSpPr>
        <p:spPr>
          <a:xfrm>
            <a:off x="501500" y="2954700"/>
            <a:ext cx="5938200" cy="34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Libraries Used in project : 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Pandas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Numpy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Matplotlib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Geopy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Folium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514" name="Google Shape;514;g105eb651cb0_3_71"/>
          <p:cNvSpPr txBox="1"/>
          <p:nvPr>
            <p:ph idx="1" type="body"/>
          </p:nvPr>
        </p:nvSpPr>
        <p:spPr>
          <a:xfrm>
            <a:off x="6439650" y="3429000"/>
            <a:ext cx="5139900" cy="30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Word Cloud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Plotly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Seaborn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>
                <a:solidFill>
                  <a:schemeClr val="dk1"/>
                </a:solidFill>
              </a:rPr>
              <a:t>Circlify </a:t>
            </a:r>
            <a:endParaRPr/>
          </a:p>
        </p:txBody>
      </p:sp>
      <p:sp>
        <p:nvSpPr>
          <p:cNvPr id="515" name="Google Shape;515;g105eb651cb0_3_71"/>
          <p:cNvSpPr txBox="1"/>
          <p:nvPr>
            <p:ph idx="1" type="body"/>
          </p:nvPr>
        </p:nvSpPr>
        <p:spPr>
          <a:xfrm>
            <a:off x="657400" y="2360700"/>
            <a:ext cx="110295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►"/>
            </a:pPr>
            <a:r>
              <a:rPr b="1" lang="en-US" sz="2000"/>
              <a:t>Github : </a:t>
            </a:r>
            <a:r>
              <a:rPr b="1" lang="en-US" sz="2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https://github.com/umesh-gattem/IPL-D-VIZ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5eb651cb0_3_96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522" name="Google Shape;522;g105eb651cb0_3_96"/>
          <p:cNvSpPr txBox="1"/>
          <p:nvPr>
            <p:ph idx="1" type="body"/>
          </p:nvPr>
        </p:nvSpPr>
        <p:spPr>
          <a:xfrm>
            <a:off x="752250" y="2294350"/>
            <a:ext cx="10782300" cy="388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0000"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►"/>
            </a:pPr>
            <a:r>
              <a:rPr lang="en-US" sz="5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https://www.kaggle.com/rajsengo/indian-premier-league-ipl-all-seasons?select=all_seaso n_details.csv</a:t>
            </a:r>
            <a:endParaRPr sz="5000">
              <a:solidFill>
                <a:srgbClr val="0000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►"/>
            </a:pPr>
            <a:r>
              <a:rPr lang="en-US" sz="5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https://machinelearningknowledge.ai/ipl-data-analysis-and-visualization-project-using-python/</a:t>
            </a:r>
            <a:endParaRPr sz="5000">
              <a:solidFill>
                <a:srgbClr val="0000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►"/>
            </a:pPr>
            <a:r>
              <a:rPr lang="en-US" sz="50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https://techtrunk.in/ipl-data-analysis/</a:t>
            </a:r>
            <a:endParaRPr sz="5000">
              <a:solidFill>
                <a:srgbClr val="0000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►"/>
            </a:pPr>
            <a:r>
              <a:rPr lang="en-US" sz="5000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https://www.kaggle.com/rishpande/indian-premier-league-ipl-data-visualization</a:t>
            </a:r>
            <a:endParaRPr sz="5000">
              <a:solidFill>
                <a:srgbClr val="0000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Char char="►"/>
            </a:pPr>
            <a:r>
              <a:rPr lang="en-US" sz="5000" u="sng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https://www.sciencedirect.com/science/article/pii/S1877050917327023			</a:t>
            </a:r>
            <a:endParaRPr sz="5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5eb651cb0_3_89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529" name="Google Shape;529;g105eb651cb0_3_89"/>
          <p:cNvSpPr txBox="1"/>
          <p:nvPr>
            <p:ph idx="1" type="body"/>
          </p:nvPr>
        </p:nvSpPr>
        <p:spPr>
          <a:xfrm>
            <a:off x="752250" y="2294350"/>
            <a:ext cx="10782300" cy="388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►"/>
            </a:pPr>
            <a:r>
              <a:rPr lang="en-US" sz="2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https://livecodestream.dev/post/how-to-plot-your-data-on-maps-using-python-and-folium/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►"/>
            </a:pPr>
            <a:r>
              <a:rPr lang="en-US" sz="2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https://www.geeksforgeeks.org/how-to-get-geolocation-in-python/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►"/>
            </a:pPr>
            <a:r>
              <a:rPr lang="en-US" sz="20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https://colab.research.google.com/drive/1MnZepW9RLJjXKnbgxtIl0zcGAmwO4R9J?usp=sharing#scrollTo=KQcZdM3kQvyY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►"/>
            </a:pPr>
            <a:r>
              <a:rPr lang="en-US" sz="20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https://plotly.com/python/sunburst-charts/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►"/>
            </a:pPr>
            <a:r>
              <a:rPr lang="en-US" sz="20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https://github.com/holtzy/The-Python-Graph-Gallery/blob/master/src/notebooks/circular-packing-1-level-hierarchy.ipynb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About the Dataset</a:t>
            </a:r>
            <a:endParaRPr/>
          </a:p>
        </p:txBody>
      </p:sp>
      <p:sp>
        <p:nvSpPr>
          <p:cNvPr id="276" name="Google Shape;276;p3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2000">
                <a:solidFill>
                  <a:schemeClr val="dk1"/>
                </a:solidFill>
              </a:rPr>
              <a:t>The dataset that we will be analyzing is the IPL dataset.	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>
                <a:solidFill>
                  <a:schemeClr val="dk1"/>
                </a:solidFill>
              </a:rPr>
              <a:t>The dataset contains five csv files, containing information about all the matches played and the Ball-by-Ball data of all the matches in all leagues played and season summary details and points table for all team across all seasons.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5eb651cb0_3_102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The End</a:t>
            </a:r>
            <a:endParaRPr/>
          </a:p>
        </p:txBody>
      </p:sp>
      <p:sp>
        <p:nvSpPr>
          <p:cNvPr id="536" name="Google Shape;536;g105eb651cb0_3_102"/>
          <p:cNvSpPr txBox="1"/>
          <p:nvPr>
            <p:ph idx="1" type="body"/>
          </p:nvPr>
        </p:nvSpPr>
        <p:spPr>
          <a:xfrm>
            <a:off x="814925" y="2482425"/>
            <a:ext cx="10356000" cy="353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/>
              <a:t>A Lot More …..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Team Logos and Names</a:t>
            </a:r>
            <a:endParaRPr/>
          </a:p>
        </p:txBody>
      </p:sp>
      <p:pic>
        <p:nvPicPr>
          <p:cNvPr id="282" name="Google Shape;28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00" y="2238375"/>
            <a:ext cx="11583974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5eb651cb0_0_6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Few Outliers in Data</a:t>
            </a:r>
            <a:endParaRPr/>
          </a:p>
        </p:txBody>
      </p:sp>
      <p:sp>
        <p:nvSpPr>
          <p:cNvPr id="289" name="Google Shape;289;g105eb651cb0_0_6"/>
          <p:cNvSpPr txBox="1"/>
          <p:nvPr>
            <p:ph idx="1" type="body"/>
          </p:nvPr>
        </p:nvSpPr>
        <p:spPr>
          <a:xfrm>
            <a:off x="1154950" y="2603500"/>
            <a:ext cx="8825700" cy="385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</a:rPr>
              <a:t>There are 4 other teams which are not the common participants but played one or two seasons.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0" name="Google Shape;290;g105eb651cb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123" y="3904775"/>
            <a:ext cx="8825700" cy="21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"/>
          <p:cNvSpPr txBox="1"/>
          <p:nvPr>
            <p:ph type="title"/>
          </p:nvPr>
        </p:nvSpPr>
        <p:spPr>
          <a:xfrm>
            <a:off x="1154954" y="973667"/>
            <a:ext cx="8761413" cy="960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Team Colors That We’ve Used in Our Visualization</a:t>
            </a:r>
            <a:endParaRPr/>
          </a:p>
        </p:txBody>
      </p:sp>
      <p:sp>
        <p:nvSpPr>
          <p:cNvPr id="296" name="Google Shape;296;p10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67506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►"/>
            </a:pPr>
            <a:r>
              <a:rPr lang="en-US" sz="2150">
                <a:solidFill>
                  <a:schemeClr val="dk1"/>
                </a:solidFill>
              </a:rPr>
              <a:t>Mumbai Indians (MI) – </a:t>
            </a:r>
            <a:r>
              <a:rPr b="1" lang="en-US" sz="2150">
                <a:solidFill>
                  <a:srgbClr val="0000FF"/>
                </a:solidFill>
              </a:rPr>
              <a:t>BLUE</a:t>
            </a:r>
            <a:endParaRPr b="1" sz="2150">
              <a:solidFill>
                <a:srgbClr val="0000FF"/>
              </a:solidFill>
            </a:endParaRPr>
          </a:p>
          <a:p>
            <a:pPr indent="-367506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2150">
                <a:solidFill>
                  <a:schemeClr val="dk1"/>
                </a:solidFill>
              </a:rPr>
              <a:t>Chennai Super Kings (CSK) – </a:t>
            </a:r>
            <a:r>
              <a:rPr b="1" lang="en-US" sz="2150">
                <a:solidFill>
                  <a:srgbClr val="FFFF00"/>
                </a:solidFill>
              </a:rPr>
              <a:t>YELLOW</a:t>
            </a:r>
            <a:endParaRPr b="1" sz="2150">
              <a:solidFill>
                <a:srgbClr val="FFFF00"/>
              </a:solidFill>
            </a:endParaRPr>
          </a:p>
          <a:p>
            <a:pPr indent="-367506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2150">
                <a:solidFill>
                  <a:schemeClr val="dk1"/>
                </a:solidFill>
              </a:rPr>
              <a:t>Delhi Capitals (DC) - </a:t>
            </a:r>
            <a:r>
              <a:rPr b="1" lang="en-US" sz="2150">
                <a:solidFill>
                  <a:srgbClr val="1C4587"/>
                </a:solidFill>
              </a:rPr>
              <a:t>INDIGO</a:t>
            </a:r>
            <a:endParaRPr b="1" sz="2150">
              <a:solidFill>
                <a:srgbClr val="1C4587"/>
              </a:solidFill>
            </a:endParaRPr>
          </a:p>
          <a:p>
            <a:pPr indent="-367506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2150">
                <a:solidFill>
                  <a:schemeClr val="dk1"/>
                </a:solidFill>
              </a:rPr>
              <a:t>Punjab Kings (PK) –  </a:t>
            </a:r>
            <a:r>
              <a:rPr b="1" lang="en-US" sz="2150">
                <a:solidFill>
                  <a:srgbClr val="CC0000"/>
                </a:solidFill>
              </a:rPr>
              <a:t>TOMATO</a:t>
            </a:r>
            <a:endParaRPr b="1" sz="2150">
              <a:solidFill>
                <a:srgbClr val="CC0000"/>
              </a:solidFill>
            </a:endParaRPr>
          </a:p>
          <a:p>
            <a:pPr indent="-367506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2150">
                <a:solidFill>
                  <a:schemeClr val="dk1"/>
                </a:solidFill>
              </a:rPr>
              <a:t>Kolkata Knight Riders (KKR) – </a:t>
            </a:r>
            <a:r>
              <a:rPr b="1" lang="en-US" sz="2150">
                <a:solidFill>
                  <a:schemeClr val="dk1"/>
                </a:solidFill>
              </a:rPr>
              <a:t>BLACK</a:t>
            </a:r>
            <a:endParaRPr b="1" sz="2150">
              <a:solidFill>
                <a:schemeClr val="dk1"/>
              </a:solidFill>
            </a:endParaRPr>
          </a:p>
          <a:p>
            <a:pPr indent="-367506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2150">
                <a:solidFill>
                  <a:schemeClr val="dk1"/>
                </a:solidFill>
              </a:rPr>
              <a:t>Rajasthan Royals (RR) - </a:t>
            </a:r>
            <a:r>
              <a:rPr b="1" lang="en-US" sz="2150">
                <a:solidFill>
                  <a:srgbClr val="FF00FF"/>
                </a:solidFill>
              </a:rPr>
              <a:t>PINK</a:t>
            </a:r>
            <a:endParaRPr b="1" sz="2150">
              <a:solidFill>
                <a:srgbClr val="FF00FF"/>
              </a:solidFill>
            </a:endParaRPr>
          </a:p>
          <a:p>
            <a:pPr indent="-367506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2150">
                <a:solidFill>
                  <a:schemeClr val="dk1"/>
                </a:solidFill>
              </a:rPr>
              <a:t>Royal Challengers Bangalore (RCB) – </a:t>
            </a:r>
            <a:r>
              <a:rPr b="1" lang="en-US" sz="2150">
                <a:solidFill>
                  <a:srgbClr val="CC0000"/>
                </a:solidFill>
              </a:rPr>
              <a:t>RED</a:t>
            </a:r>
            <a:endParaRPr b="1" sz="2150">
              <a:solidFill>
                <a:srgbClr val="CC0000"/>
              </a:solidFill>
            </a:endParaRPr>
          </a:p>
          <a:p>
            <a:pPr indent="-367506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2150">
                <a:solidFill>
                  <a:schemeClr val="dk1"/>
                </a:solidFill>
              </a:rPr>
              <a:t>Sunrisers Hyderabad (SRH) – </a:t>
            </a:r>
            <a:r>
              <a:rPr b="1" lang="en-US" sz="2150">
                <a:solidFill>
                  <a:schemeClr val="accent4"/>
                </a:solidFill>
              </a:rPr>
              <a:t>ORANGE</a:t>
            </a:r>
            <a:endParaRPr b="1" sz="21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5eb651cb0_1_13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 Grounds of Each Team</a:t>
            </a:r>
            <a:endParaRPr/>
          </a:p>
        </p:txBody>
      </p:sp>
      <p:sp>
        <p:nvSpPr>
          <p:cNvPr id="303" name="Google Shape;303;g105eb651cb0_1_13"/>
          <p:cNvSpPr txBox="1"/>
          <p:nvPr>
            <p:ph idx="1" type="body"/>
          </p:nvPr>
        </p:nvSpPr>
        <p:spPr>
          <a:xfrm>
            <a:off x="6820400" y="2603500"/>
            <a:ext cx="4413300" cy="38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Teams will play more matches on </a:t>
            </a:r>
            <a:r>
              <a:rPr lang="en-US"/>
              <a:t>their</a:t>
            </a:r>
            <a:r>
              <a:rPr lang="en-US"/>
              <a:t> home grounds.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Sometimes we can say that the home team has an advantage on their home ground since they play more matches and therefore understand the pitch well. </a:t>
            </a:r>
            <a:endParaRPr/>
          </a:p>
        </p:txBody>
      </p:sp>
      <p:pic>
        <p:nvPicPr>
          <p:cNvPr id="304" name="Google Shape;304;g105eb651cb0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50" y="2281825"/>
            <a:ext cx="5858274" cy="422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"/>
          <p:cNvSpPr txBox="1"/>
          <p:nvPr>
            <p:ph type="title"/>
          </p:nvPr>
        </p:nvSpPr>
        <p:spPr>
          <a:xfrm>
            <a:off x="802400" y="589250"/>
            <a:ext cx="91140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All the Venues of Stadiums </a:t>
            </a:r>
            <a:endParaRPr/>
          </a:p>
        </p:txBody>
      </p:sp>
      <p:sp>
        <p:nvSpPr>
          <p:cNvPr id="310" name="Google Shape;310;p12"/>
          <p:cNvSpPr txBox="1"/>
          <p:nvPr>
            <p:ph idx="1" type="body"/>
          </p:nvPr>
        </p:nvSpPr>
        <p:spPr>
          <a:xfrm>
            <a:off x="6995900" y="2603500"/>
            <a:ext cx="4776900" cy="3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 the 2009 season, IPL has been </a:t>
            </a:r>
            <a:r>
              <a:rPr lang="en-US"/>
              <a:t>played in South Africa due to some election reasons in India.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UAE has also hosted the IPL in 2020 due to some difficult times in India.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However, most of the times, the IPL will be played in India itself.</a:t>
            </a:r>
            <a:endParaRPr/>
          </a:p>
        </p:txBody>
      </p:sp>
      <p:pic>
        <p:nvPicPr>
          <p:cNvPr id="311" name="Google Shape;31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0" y="2294350"/>
            <a:ext cx="6089354" cy="44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2019-03-19T10:20:10Z</dcterms:created>
  <dc:creator>Kaif</dc:creator>
</cp:coreProperties>
</file>